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1" r:id="rId1"/>
  </p:sldMasterIdLst>
  <p:notesMasterIdLst>
    <p:notesMasterId r:id="rId15"/>
  </p:notesMasterIdLst>
  <p:sldIdLst>
    <p:sldId id="256" r:id="rId2"/>
    <p:sldId id="275" r:id="rId3"/>
    <p:sldId id="272" r:id="rId4"/>
    <p:sldId id="259" r:id="rId5"/>
    <p:sldId id="260" r:id="rId6"/>
    <p:sldId id="270" r:id="rId7"/>
    <p:sldId id="262" r:id="rId8"/>
    <p:sldId id="263" r:id="rId9"/>
    <p:sldId id="273" r:id="rId10"/>
    <p:sldId id="264" r:id="rId11"/>
    <p:sldId id="265" r:id="rId12"/>
    <p:sldId id="266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82"/>
    <p:restoredTop sz="85642"/>
  </p:normalViewPr>
  <p:slideViewPr>
    <p:cSldViewPr snapToGrid="0" snapToObjects="1">
      <p:cViewPr>
        <p:scale>
          <a:sx n="62" d="100"/>
          <a:sy n="62" d="100"/>
        </p:scale>
        <p:origin x="5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Ex-Offenders Released from Prison</a:t>
            </a:r>
          </a:p>
        </c:rich>
      </c:tx>
      <c:layout>
        <c:manualLayout>
          <c:xMode val="edge"/>
          <c:yMode val="edge"/>
          <c:x val="0.13470810151495119"/>
          <c:y val="0.154508337577789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591305429903344"/>
          <c:y val="0.42852293164363042"/>
          <c:w val="0.36817389140193313"/>
          <c:h val="0.4437105584362745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Ex-Offenders Released from Prison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B57-8542-9044-CDFC568C2BD5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57-8542-9044-CDFC568C2B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 formatCode="0.00">
                  <c:v>0.33300000000000002</c:v>
                </c:pt>
                <c:pt idx="1">
                  <c:v>0.66600000000000004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57-8542-9044-CDFC568C2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16EE1-F899-AB4A-B383-E59BDE9E6675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979EC-96A6-104A-9935-C570F5B852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0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is recidivism? Re-arrest after release.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$100 per day per inmate</a:t>
            </a:r>
          </a:p>
          <a:p>
            <a:r>
              <a:rPr lang="en-US" dirty="0"/>
              <a:t>Huge population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China, Brazil, Russia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42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U.S. has a prison prison population rate of 655 prisoners per 100000, http://www.prisonstudies.org/sites/default/files/resources/downloads/wppl_12.pdf</a:t>
            </a:r>
          </a:p>
          <a:p>
            <a:r>
              <a:rPr lang="en-US" dirty="0"/>
              <a:t>World prison population rate is 145 per 100,000, http://www.prisonstudies.org/sites/default/files/resources/downloads/wppl_12.pdf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6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Why Iowa?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Really good data set where each row was a feature.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26,020 records reduced to 24,150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a three year recidivism study from 2013-18</a:t>
            </a:r>
          </a:p>
          <a:p>
            <a:r>
              <a:rPr lang="en-US" sz="1200" dirty="0"/>
              <a:t>Dropped rows with null:</a:t>
            </a:r>
          </a:p>
          <a:p>
            <a:r>
              <a:rPr lang="en-US" sz="1200" dirty="0"/>
              <a:t>Best performing dataframe did not include year released or target population flag.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2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24150 Individual Records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1:2 ratio.  Nationally, the ratio is generally cited to be 2:1. </a:t>
            </a:r>
            <a:endParaRPr lang="en-US" sz="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73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Offense Class, Type, Subtype, Target Population, Type of release</a:t>
            </a:r>
          </a:p>
          <a:p>
            <a:r>
              <a:rPr lang="en-US" dirty="0"/>
              <a:t>Large population of white prisoners.</a:t>
            </a:r>
          </a:p>
          <a:p>
            <a:r>
              <a:rPr lang="en-US" dirty="0"/>
              <a:t>Iowa is not very diverse. Nationally, the breakdown for men is about 37% black, 32% white, and 22% Hispanic.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7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25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39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.5 probability classifier, false positives are relatively low.  False positives are very important, and I would tune the threshold to make less false positives.</a:t>
            </a:r>
          </a:p>
          <a:p>
            <a:r>
              <a:rPr lang="en-US" dirty="0"/>
              <a:t>Tune the threshold to .4 to account for less false negatives.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33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Feature importance negatively correlated </a:t>
            </a:r>
          </a:p>
          <a:p>
            <a:r>
              <a:rPr lang="en-US" sz="1200" dirty="0"/>
              <a:t>with true recidivism rates</a:t>
            </a:r>
          </a:p>
          <a:p>
            <a:r>
              <a:rPr lang="en-US" dirty="0"/>
              <a:t>Total Hispanic Population Count in Test Set 281 False positives for Hispanic Population 27 False negatives for Hispanic Population 28</a:t>
            </a:r>
          </a:p>
          <a:p>
            <a:r>
              <a:rPr lang="en-US" dirty="0"/>
              <a:t>Total 55 and older Population Count in Test Set 230 False positives for 55 and older population 10 False negatives for 55 and older population 47</a:t>
            </a:r>
          </a:p>
          <a:p>
            <a:r>
              <a:rPr lang="en-US" dirty="0"/>
              <a:t>Total Convicted Murderer Population Count in Test Set 67 False positive Convicted Murderer and older population 0 False negative Convicted Murderer and older population 12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90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979EC-96A6-104A-9935-C570F5B8521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3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0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9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02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7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7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3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78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3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123ECEC-06CC-B244-B04E-1EE58265B99E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EFE7296-C7D3-9A41-B73C-DB400A619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D5E3-152F-E048-97B6-41CAC3DC7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0143" y="1517073"/>
            <a:ext cx="9891713" cy="1828800"/>
          </a:xfrm>
        </p:spPr>
        <p:txBody>
          <a:bodyPr>
            <a:normAutofit/>
          </a:bodyPr>
          <a:lstStyle/>
          <a:p>
            <a:r>
              <a:rPr lang="en-US" dirty="0"/>
              <a:t>Predicting Prison Recidivism with Supervised Learning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57EF0-5A27-0A41-B53F-6566C07EA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856" y="3774351"/>
            <a:ext cx="9144000" cy="1566576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Max Barry</a:t>
            </a:r>
          </a:p>
          <a:p>
            <a:pPr algn="l"/>
            <a:r>
              <a:rPr lang="en-US" sz="3200" dirty="0"/>
              <a:t>February 13,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17C7F-41F3-0A4B-9F9D-FA1099B1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856" y="5014333"/>
            <a:ext cx="2032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95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34EF-1356-B144-91DB-DD7F1B68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2A853-DC0F-F24C-9565-5D55EC1006B8}"/>
              </a:ext>
            </a:extLst>
          </p:cNvPr>
          <p:cNvSpPr txBox="1"/>
          <p:nvPr/>
        </p:nvSpPr>
        <p:spPr>
          <a:xfrm>
            <a:off x="4856015" y="3949337"/>
            <a:ext cx="7730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Black and white populations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Ages 25-34 and 45-54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D887D-D7CA-D645-9083-5CE197070FFB}"/>
              </a:ext>
            </a:extLst>
          </p:cNvPr>
          <p:cNvSpPr txBox="1"/>
          <p:nvPr/>
        </p:nvSpPr>
        <p:spPr>
          <a:xfrm>
            <a:off x="990597" y="2979841"/>
            <a:ext cx="77308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Increase attention on: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Violent offenders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Fifth Judicial District</a:t>
            </a:r>
          </a:p>
        </p:txBody>
      </p:sp>
    </p:spTree>
    <p:extLst>
      <p:ext uri="{BB962C8B-B14F-4D97-AF65-F5344CB8AC3E}">
        <p14:creationId xmlns:p14="http://schemas.microsoft.com/office/powerpoint/2010/main" val="351112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FACF-1010-CC43-948D-11D13274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86BA-185F-004E-AD14-44E692B8D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data from different states</a:t>
            </a:r>
          </a:p>
          <a:p>
            <a:r>
              <a:rPr lang="en-US" sz="3600" dirty="0"/>
              <a:t>Look at the effect of prison programs: education, art, re-entry assistance</a:t>
            </a:r>
          </a:p>
          <a:p>
            <a:r>
              <a:rPr lang="en-US" sz="3600" dirty="0"/>
              <a:t>Compare private prison</a:t>
            </a:r>
          </a:p>
        </p:txBody>
      </p:sp>
    </p:spTree>
    <p:extLst>
      <p:ext uri="{BB962C8B-B14F-4D97-AF65-F5344CB8AC3E}">
        <p14:creationId xmlns:p14="http://schemas.microsoft.com/office/powerpoint/2010/main" val="373152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7CCC-1FF7-0B44-911E-1E1D7DE8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F5542-19D5-EE4F-B387-53049DC10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349" y="1276926"/>
            <a:ext cx="7261302" cy="4840868"/>
          </a:xfrm>
        </p:spPr>
      </p:pic>
    </p:spTree>
    <p:extLst>
      <p:ext uri="{BB962C8B-B14F-4D97-AF65-F5344CB8AC3E}">
        <p14:creationId xmlns:p14="http://schemas.microsoft.com/office/powerpoint/2010/main" val="145241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AE5927-2A3C-1A4F-83BA-7E511803AD53}"/>
              </a:ext>
            </a:extLst>
          </p:cNvPr>
          <p:cNvSpPr/>
          <p:nvPr/>
        </p:nvSpPr>
        <p:spPr>
          <a:xfrm>
            <a:off x="328402" y="3720526"/>
            <a:ext cx="66329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conviction_subtype_Murder/Manslaughter 0.01615808716695809 conviction_subtype_Assault 0.01311890440659245 conviction_subtype_Sex 0.011277773505339381 conviction_subtype_OWI 0.009323779685884775 conviction_subtype_Burglary 0.008065651912288505 conviction_subtype_Other Criminal 0.006954823083670453 conviction_subtype_Kidnap 0.004488567654634593 conviction_subtype_Alcohol 0.004456767538388503 conviction_subtype_Traffic 0.00432762834360309 conviction_subtype_Other Violent 0.004095889550283228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B14C3-3B29-9249-A65D-D7B2275CBA61}"/>
              </a:ext>
            </a:extLst>
          </p:cNvPr>
          <p:cNvSpPr/>
          <p:nvPr/>
        </p:nvSpPr>
        <p:spPr>
          <a:xfrm>
            <a:off x="4603062" y="552151"/>
            <a:ext cx="66329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('supervising_district_ISC', 0.025530299186625922), ('supervising_district_Interstate Compact', 0.027550217012626166), ('age_at_release_55 and Older', 0.03266244078241629), ('race_White - Hispanic', 0.03363890971559354), ('convicting_type_Violent', 0.03479034565604832), ('release_type_Discharged – End of Sentence',0.0467081817202875), ('supervising_district_5JD', 0.05344265065566477), ('target_pop_flag', 0.09402810270761891), ('supervising_district_None-Discharged', 0.24566992706813906)]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D99E8CC-88E5-AC40-91B5-1CC59C9C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02" y="343647"/>
            <a:ext cx="10515600" cy="1325563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0231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E5C02D8-00E3-C445-8B26-99572D067409}"/>
              </a:ext>
            </a:extLst>
          </p:cNvPr>
          <p:cNvSpPr/>
          <p:nvPr/>
        </p:nvSpPr>
        <p:spPr>
          <a:xfrm>
            <a:off x="1801367" y="2478971"/>
            <a:ext cx="3017520" cy="301752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2.720 million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DE7B44-C096-0D41-A061-D04E58BDBA33}"/>
              </a:ext>
            </a:extLst>
          </p:cNvPr>
          <p:cNvSpPr/>
          <p:nvPr/>
        </p:nvSpPr>
        <p:spPr>
          <a:xfrm>
            <a:off x="1920239" y="2597843"/>
            <a:ext cx="2779776" cy="27797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2.298 million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FBF22-5A2D-D444-8746-3F1B5C2541E8}"/>
              </a:ext>
            </a:extLst>
          </p:cNvPr>
          <p:cNvSpPr txBox="1"/>
          <p:nvPr/>
        </p:nvSpPr>
        <p:spPr>
          <a:xfrm>
            <a:off x="774188" y="1346889"/>
            <a:ext cx="5151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Incarcerated </a:t>
            </a:r>
          </a:p>
          <a:p>
            <a:pPr algn="ctr"/>
            <a:r>
              <a:rPr lang="en-US" sz="3200" dirty="0"/>
              <a:t>Population of US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4ACC7-DBE6-E946-BCCB-024B40ABA934}"/>
              </a:ext>
            </a:extLst>
          </p:cNvPr>
          <p:cNvSpPr txBox="1"/>
          <p:nvPr/>
        </p:nvSpPr>
        <p:spPr>
          <a:xfrm>
            <a:off x="734565" y="1661245"/>
            <a:ext cx="4681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Population Metro Chicago 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0F9C708-2847-0B41-9243-181BD4A6E1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003647"/>
              </p:ext>
            </p:extLst>
          </p:nvPr>
        </p:nvGraphicFramePr>
        <p:xfrm>
          <a:off x="5608319" y="755640"/>
          <a:ext cx="5151123" cy="4274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AE5B7AA-E6E3-C14B-B1F5-3ECC0EFB5F61}"/>
              </a:ext>
            </a:extLst>
          </p:cNvPr>
          <p:cNvSpPr txBox="1"/>
          <p:nvPr/>
        </p:nvSpPr>
        <p:spPr>
          <a:xfrm>
            <a:off x="6096000" y="4711661"/>
            <a:ext cx="4146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 out of 3 of whom will go back to prison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6C28AC-E899-0148-AD9C-9A0A19398B1E}"/>
              </a:ext>
            </a:extLst>
          </p:cNvPr>
          <p:cNvSpPr/>
          <p:nvPr/>
        </p:nvSpPr>
        <p:spPr>
          <a:xfrm>
            <a:off x="9534146" y="3167795"/>
            <a:ext cx="2353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650,000 p/</a:t>
            </a:r>
            <a:r>
              <a:rPr lang="en-US" sz="3200" dirty="0" err="1"/>
              <a:t>yr</a:t>
            </a:r>
            <a:endParaRPr lang="en-US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5F62A-E4FE-3A43-870A-71841E06B708}"/>
              </a:ext>
            </a:extLst>
          </p:cNvPr>
          <p:cNvGrpSpPr/>
          <p:nvPr/>
        </p:nvGrpSpPr>
        <p:grpSpPr>
          <a:xfrm>
            <a:off x="5828260" y="1973113"/>
            <a:ext cx="4681730" cy="2481509"/>
            <a:chOff x="3703318" y="2085638"/>
            <a:chExt cx="4681730" cy="24815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09B766E-2E46-C548-9023-F1115EA12CC3}"/>
                </a:ext>
              </a:extLst>
            </p:cNvPr>
            <p:cNvSpPr/>
            <p:nvPr/>
          </p:nvSpPr>
          <p:spPr>
            <a:xfrm>
              <a:off x="5181600" y="2738463"/>
              <a:ext cx="1828800" cy="182868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C8B958-CFCA-BA41-985E-987551DC92C6}"/>
                </a:ext>
              </a:extLst>
            </p:cNvPr>
            <p:cNvSpPr txBox="1"/>
            <p:nvPr/>
          </p:nvSpPr>
          <p:spPr>
            <a:xfrm>
              <a:off x="5416295" y="3383198"/>
              <a:ext cx="1520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648,000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EB0550-BBB9-8E4C-BE37-F70CED0CC1BD}"/>
                </a:ext>
              </a:extLst>
            </p:cNvPr>
            <p:cNvSpPr txBox="1"/>
            <p:nvPr/>
          </p:nvSpPr>
          <p:spPr>
            <a:xfrm>
              <a:off x="3703318" y="2085638"/>
              <a:ext cx="46817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Population of Portland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6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7" grpId="0"/>
      <p:bldP spid="8" grpId="0"/>
      <p:bldP spid="8" grpId="1"/>
      <p:bldGraphic spid="11" grpId="0">
        <p:bldAsOne/>
      </p:bldGraphic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953A-4E56-8C4E-A8F2-4A1FA616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1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Iowa Data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F6E03-D79E-B544-A63C-867F76F5E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792" y="2183629"/>
            <a:ext cx="5939208" cy="3658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25D505-F252-C546-B15B-9114387160E6}"/>
              </a:ext>
            </a:extLst>
          </p:cNvPr>
          <p:cNvSpPr/>
          <p:nvPr/>
        </p:nvSpPr>
        <p:spPr>
          <a:xfrm>
            <a:off x="1448000" y="2904909"/>
            <a:ext cx="26631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/>
              <a:t>26,020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C0CFA-3604-5843-8E66-0C00CED7434C}"/>
              </a:ext>
            </a:extLst>
          </p:cNvPr>
          <p:cNvSpPr/>
          <p:nvPr/>
        </p:nvSpPr>
        <p:spPr>
          <a:xfrm>
            <a:off x="1627196" y="4012905"/>
            <a:ext cx="2304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rows of data</a:t>
            </a:r>
          </a:p>
        </p:txBody>
      </p:sp>
    </p:spTree>
    <p:extLst>
      <p:ext uri="{BB962C8B-B14F-4D97-AF65-F5344CB8AC3E}">
        <p14:creationId xmlns:p14="http://schemas.microsoft.com/office/powerpoint/2010/main" val="288596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A283-493A-F94A-8C4C-570F45F9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2005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Recidivism in the Dataset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71942B-D821-1146-B4F7-B54D91036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897" y="1788529"/>
            <a:ext cx="7604206" cy="50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4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46504C51-5EC4-9E46-A9D9-2CC1F12D0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216" y="1983085"/>
            <a:ext cx="5522310" cy="368154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0D4EBD7-E9CA-204F-8752-931062F6C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9252" y="1983085"/>
            <a:ext cx="5253584" cy="368154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83CE3C0-0A95-2745-A4F4-9A5AB3E7C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2005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Age and Race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73166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6C13-A252-AA4A-942E-7B305BC3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Figure</a:t>
            </a:r>
          </a:p>
        </p:txBody>
      </p:sp>
      <p:pic>
        <p:nvPicPr>
          <p:cNvPr id="5" name="DoubleDashTrimmed">
            <a:hlinkClick r:id="" action="ppaction://media"/>
            <a:extLst>
              <a:ext uri="{FF2B5EF4-FFF2-40B4-BE49-F238E27FC236}">
                <a16:creationId xmlns:a16="http://schemas.microsoft.com/office/drawing/2014/main" id="{CE53673D-EEF7-FE4C-AA0C-3B936F84A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3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FE1661-BB81-4F41-AF9D-77D684E8FB39}"/>
              </a:ext>
            </a:extLst>
          </p:cNvPr>
          <p:cNvSpPr txBox="1">
            <a:spLocks/>
          </p:cNvSpPr>
          <p:nvPr/>
        </p:nvSpPr>
        <p:spPr>
          <a:xfrm>
            <a:off x="4898963" y="1014984"/>
            <a:ext cx="3180321" cy="4407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Logistic</a:t>
            </a:r>
            <a:endParaRPr lang="en-US" sz="2800" dirty="0"/>
          </a:p>
          <a:p>
            <a:br>
              <a:rPr lang="en-US" sz="2800" dirty="0"/>
            </a:br>
            <a:r>
              <a:rPr lang="en-US" sz="2800" dirty="0"/>
              <a:t>C = 1.21</a:t>
            </a:r>
            <a:br>
              <a:rPr lang="en-US" sz="2800" dirty="0"/>
            </a:br>
            <a:r>
              <a:rPr lang="en-US" sz="2800" dirty="0"/>
              <a:t>roc_auc = .669</a:t>
            </a:r>
            <a:endParaRPr lang="en-US" sz="3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53799-FB62-E246-9395-F7FEC091D2C4}"/>
              </a:ext>
            </a:extLst>
          </p:cNvPr>
          <p:cNvSpPr txBox="1">
            <a:spLocks/>
          </p:cNvSpPr>
          <p:nvPr/>
        </p:nvSpPr>
        <p:spPr>
          <a:xfrm>
            <a:off x="8156921" y="1011659"/>
            <a:ext cx="4202228" cy="4407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Naïve-Bayes</a:t>
            </a:r>
          </a:p>
          <a:p>
            <a:r>
              <a:rPr lang="en-US" sz="3600" dirty="0"/>
              <a:t>(Bernouli)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roc_auc = .646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55343-F34E-D945-8F59-4A2C271211E0}"/>
              </a:ext>
            </a:extLst>
          </p:cNvPr>
          <p:cNvSpPr/>
          <p:nvPr/>
        </p:nvSpPr>
        <p:spPr>
          <a:xfrm>
            <a:off x="4601792" y="2294890"/>
            <a:ext cx="2763642" cy="19019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D5ECEE-EAEC-AA49-BE6A-01396111075E}"/>
              </a:ext>
            </a:extLst>
          </p:cNvPr>
          <p:cNvSpPr txBox="1">
            <a:spLocks/>
          </p:cNvSpPr>
          <p:nvPr/>
        </p:nvSpPr>
        <p:spPr>
          <a:xfrm>
            <a:off x="990076" y="1011659"/>
            <a:ext cx="4202228" cy="4407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Random Forest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Max Depth 8</a:t>
            </a:r>
          </a:p>
          <a:p>
            <a:r>
              <a:rPr lang="en-US" sz="2800" dirty="0"/>
              <a:t>roc_auc = .654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0DE7E9A-5CDD-EC4A-82C0-8DA83290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77313"/>
            <a:ext cx="7729728" cy="1188720"/>
          </a:xfrm>
        </p:spPr>
        <p:txBody>
          <a:bodyPr>
            <a:normAutofit/>
          </a:bodyPr>
          <a:lstStyle/>
          <a:p>
            <a:r>
              <a:rPr lang="en-US" sz="3200" dirty="0"/>
              <a:t>Best Performing Models</a:t>
            </a:r>
          </a:p>
        </p:txBody>
      </p:sp>
    </p:spTree>
    <p:extLst>
      <p:ext uri="{BB962C8B-B14F-4D97-AF65-F5344CB8AC3E}">
        <p14:creationId xmlns:p14="http://schemas.microsoft.com/office/powerpoint/2010/main" val="181910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B03508-156D-2E41-8A88-9A848C78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261" y="426870"/>
            <a:ext cx="7270462" cy="6004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D6ADE-A791-BB47-8037-C66246543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61" y="426870"/>
            <a:ext cx="7456955" cy="61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77D4-FF76-C04D-907F-256BF321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4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Most Important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EEA248-9116-3F4A-B5E0-9DCFC7269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697748"/>
              </p:ext>
            </p:extLst>
          </p:nvPr>
        </p:nvGraphicFramePr>
        <p:xfrm>
          <a:off x="2292770" y="2947771"/>
          <a:ext cx="1502664" cy="15189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664">
                  <a:extLst>
                    <a:ext uri="{9D8B030D-6E8A-4147-A177-3AD203B41FA5}">
                      <a16:colId xmlns:a16="http://schemas.microsoft.com/office/drawing/2014/main" val="4063568636"/>
                    </a:ext>
                  </a:extLst>
                </a:gridCol>
              </a:tblGrid>
              <a:tr h="50630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Hispanic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611482"/>
                  </a:ext>
                </a:extLst>
              </a:tr>
              <a:tr h="50630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Black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23551"/>
                  </a:ext>
                </a:extLst>
              </a:tr>
              <a:tr h="50630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White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2920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92ABAB-82C1-114C-845E-DEBB2094A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64039"/>
              </p:ext>
            </p:extLst>
          </p:nvPr>
        </p:nvGraphicFramePr>
        <p:xfrm>
          <a:off x="4375197" y="2976301"/>
          <a:ext cx="2631945" cy="1508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31945">
                  <a:extLst>
                    <a:ext uri="{9D8B030D-6E8A-4147-A177-3AD203B41FA5}">
                      <a16:colId xmlns:a16="http://schemas.microsoft.com/office/drawing/2014/main" val="1032291792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55 and older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23553" marR="23553" marT="235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25-34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23553" marR="23553" marT="235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33694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45-54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23553" marR="23553" marT="2355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443246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123DC80-23F8-864E-9CAC-CEFEA5D7EB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6065999"/>
              </p:ext>
            </p:extLst>
          </p:nvPr>
        </p:nvGraphicFramePr>
        <p:xfrm>
          <a:off x="6835573" y="2947771"/>
          <a:ext cx="1502664" cy="1508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664">
                  <a:extLst>
                    <a:ext uri="{9D8B030D-6E8A-4147-A177-3AD203B41FA5}">
                      <a16:colId xmlns:a16="http://schemas.microsoft.com/office/drawing/2014/main" val="3418997954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Murder</a:t>
                      </a:r>
                    </a:p>
                  </a:txBody>
                  <a:tcPr marL="9149" marR="9149" marT="914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17664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Assault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9" marR="9149" marT="914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68439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Sex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9" marR="9149" marT="914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2373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9C5F8A5-746B-AE43-9B1E-334E07C80263}"/>
              </a:ext>
            </a:extLst>
          </p:cNvPr>
          <p:cNvSpPr txBox="1"/>
          <p:nvPr/>
        </p:nvSpPr>
        <p:spPr>
          <a:xfrm>
            <a:off x="2225808" y="2438816"/>
            <a:ext cx="1676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Race</a:t>
            </a:r>
            <a:endParaRPr lang="en-US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54BD-90A5-D947-8F5A-747EAAD4702C}"/>
              </a:ext>
            </a:extLst>
          </p:cNvPr>
          <p:cNvSpPr txBox="1"/>
          <p:nvPr/>
        </p:nvSpPr>
        <p:spPr>
          <a:xfrm>
            <a:off x="4325546" y="2438816"/>
            <a:ext cx="1676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Age</a:t>
            </a:r>
            <a:endParaRPr lang="en-US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50FE8-E8CB-1644-A081-4A0032BFA810}"/>
              </a:ext>
            </a:extLst>
          </p:cNvPr>
          <p:cNvSpPr txBox="1"/>
          <p:nvPr/>
        </p:nvSpPr>
        <p:spPr>
          <a:xfrm>
            <a:off x="6691521" y="2438816"/>
            <a:ext cx="2961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Offense Subtype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62262537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{EA868B1C-149F-3C4C-B018-DCE2793D011B}tf10001120</Template>
  <TotalTime>3586</TotalTime>
  <Words>623</Words>
  <Application>Microsoft Macintosh PowerPoint</Application>
  <PresentationFormat>Widescreen</PresentationFormat>
  <Paragraphs>90</Paragraphs>
  <Slides>13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Gill Sans MT</vt:lpstr>
      <vt:lpstr>Parcel</vt:lpstr>
      <vt:lpstr>Predicting Prison Recidivism with Supervised Learning Models</vt:lpstr>
      <vt:lpstr>PowerPoint Presentation</vt:lpstr>
      <vt:lpstr>Iowa Data Set</vt:lpstr>
      <vt:lpstr>Recidivism in the Dataset</vt:lpstr>
      <vt:lpstr>Age and Race Distribution</vt:lpstr>
      <vt:lpstr>Tableau Figure</vt:lpstr>
      <vt:lpstr>Best Performing Models</vt:lpstr>
      <vt:lpstr>PowerPoint Presentation</vt:lpstr>
      <vt:lpstr>Most Important Features</vt:lpstr>
      <vt:lpstr>Conclusions</vt:lpstr>
      <vt:lpstr>Future Work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Prison Recidivism with Supervised Learning Models</dc:title>
  <dc:creator>John Barry</dc:creator>
  <cp:lastModifiedBy>John Barry</cp:lastModifiedBy>
  <cp:revision>49</cp:revision>
  <dcterms:created xsi:type="dcterms:W3CDTF">2019-02-11T00:07:48Z</dcterms:created>
  <dcterms:modified xsi:type="dcterms:W3CDTF">2019-02-13T14:50:13Z</dcterms:modified>
</cp:coreProperties>
</file>